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89" r:id="rId6"/>
    <p:sldId id="299" r:id="rId7"/>
    <p:sldId id="308" r:id="rId8"/>
    <p:sldId id="300" r:id="rId9"/>
    <p:sldId id="301" r:id="rId10"/>
    <p:sldId id="302" r:id="rId11"/>
    <p:sldId id="304" r:id="rId12"/>
    <p:sldId id="303" r:id="rId13"/>
    <p:sldId id="297" r:id="rId14"/>
    <p:sldId id="292" r:id="rId15"/>
    <p:sldId id="305" r:id="rId16"/>
    <p:sldId id="306" r:id="rId17"/>
    <p:sldId id="307" r:id="rId18"/>
    <p:sldId id="29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5646" autoAdjust="0"/>
  </p:normalViewPr>
  <p:slideViewPr>
    <p:cSldViewPr snapToGrid="0">
      <p:cViewPr varScale="1">
        <p:scale>
          <a:sx n="47" d="100"/>
          <a:sy n="47" d="100"/>
        </p:scale>
        <p:origin x="1046" y="43"/>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8190EA-5EEC-4300-B6AE-D9734C6C648E}" type="datetimeFigureOut">
              <a:rPr lang="en-US" smtClean="0"/>
              <a:t>10/7/2024</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87ADD9-2083-264C-A652-8D52D02F7E72}" type="datetimeFigureOut">
              <a:rPr lang="en-US" smtClean="0"/>
              <a:t>10/7/2024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419479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142515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161685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1287585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39900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and Image 1">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0"/>
            <a:ext cx="12208822"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anchor="b">
            <a:noAutofit/>
          </a:bodyPr>
          <a:lstStyle>
            <a:lvl1pPr>
              <a:defRPr sz="4200" b="1">
                <a:latin typeface="+mj-lt"/>
              </a:defRPr>
            </a:lvl1pPr>
          </a:lstStyle>
          <a:p>
            <a:r>
              <a:rPr lang="en-US" dirty="0"/>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7317920" y="1447800"/>
            <a:ext cx="4214010" cy="4214010"/>
          </a:xfrm>
          <a:prstGeom prst="ellipse">
            <a:avLst/>
          </a:prstGeom>
          <a:solidFill>
            <a:schemeClr val="accent2"/>
          </a:solidFill>
        </p:spPr>
        <p:txBody>
          <a:bodyPr/>
          <a:lstStyle>
            <a:lvl1pPr marL="0" indent="0" algn="ctr">
              <a:buNone/>
              <a:defRPr sz="2000"/>
            </a:lvl1pPr>
          </a:lstStyle>
          <a:p>
            <a:r>
              <a:rPr lang="en-GB"/>
              <a:t>Click icon to add picture</a:t>
            </a:r>
            <a:endParaRPr lang="en-US" dirty="0"/>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9303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9" r:id="rId4"/>
    <p:sldLayoutId id="2147483668" r:id="rId5"/>
    <p:sldLayoutId id="2147483669" r:id="rId6"/>
    <p:sldLayoutId id="2147483675" r:id="rId7"/>
    <p:sldLayoutId id="2147483661" r:id="rId8"/>
    <p:sldLayoutId id="2147483666" r:id="rId9"/>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cpshedd@iastate.edu"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mailto:tiffanys@ia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p:txBody>
          <a:bodyPr/>
          <a:lstStyle/>
          <a:p>
            <a:r>
              <a:rPr lang="en-US" dirty="0"/>
              <a:t>Teaching Skills with Social Stories</a:t>
            </a:r>
          </a:p>
        </p:txBody>
      </p:sp>
      <p:sp>
        <p:nvSpPr>
          <p:cNvPr id="3" name="TextBox 2">
            <a:extLst>
              <a:ext uri="{FF2B5EF4-FFF2-40B4-BE49-F238E27FC236}">
                <a16:creationId xmlns:a16="http://schemas.microsoft.com/office/drawing/2014/main" id="{F047D497-CE5D-ABE5-104D-40CF22469A4D}"/>
              </a:ext>
            </a:extLst>
          </p:cNvPr>
          <p:cNvSpPr txBox="1"/>
          <p:nvPr/>
        </p:nvSpPr>
        <p:spPr>
          <a:xfrm>
            <a:off x="2863496" y="4669972"/>
            <a:ext cx="7096933" cy="2031325"/>
          </a:xfrm>
          <a:prstGeom prst="rect">
            <a:avLst/>
          </a:prstGeom>
          <a:noFill/>
        </p:spPr>
        <p:txBody>
          <a:bodyPr wrap="square" rtlCol="0">
            <a:spAutoFit/>
          </a:bodyPr>
          <a:lstStyle/>
          <a:p>
            <a:r>
              <a:rPr lang="en-US" dirty="0"/>
              <a:t>Celia Priebe Shedd </a:t>
            </a:r>
          </a:p>
          <a:p>
            <a:r>
              <a:rPr lang="en-US" dirty="0"/>
              <a:t>Associate Teaching Professor </a:t>
            </a:r>
          </a:p>
          <a:p>
            <a:r>
              <a:rPr lang="en-US" dirty="0"/>
              <a:t>Iowa State University</a:t>
            </a:r>
          </a:p>
          <a:p>
            <a:endParaRPr lang="en-US" dirty="0"/>
          </a:p>
          <a:p>
            <a:r>
              <a:rPr lang="en-US" dirty="0"/>
              <a:t>Tiffany Schieffer</a:t>
            </a:r>
          </a:p>
          <a:p>
            <a:r>
              <a:rPr lang="en-US" dirty="0"/>
              <a:t>Lab School Teacher</a:t>
            </a:r>
          </a:p>
          <a:p>
            <a:r>
              <a:rPr lang="en-US" dirty="0"/>
              <a:t>Iowa State University </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A093-E00B-31E9-0A13-71142E30E57C}"/>
              </a:ext>
            </a:extLst>
          </p:cNvPr>
          <p:cNvSpPr>
            <a:spLocks noGrp="1"/>
          </p:cNvSpPr>
          <p:nvPr>
            <p:ph type="ctrTitle"/>
          </p:nvPr>
        </p:nvSpPr>
        <p:spPr/>
        <p:txBody>
          <a:bodyPr/>
          <a:lstStyle/>
          <a:p>
            <a:r>
              <a:rPr lang="en-US" dirty="0"/>
              <a:t>Some Story Examples</a:t>
            </a:r>
          </a:p>
        </p:txBody>
      </p:sp>
      <p:sp>
        <p:nvSpPr>
          <p:cNvPr id="3" name="Subtitle 2">
            <a:extLst>
              <a:ext uri="{FF2B5EF4-FFF2-40B4-BE49-F238E27FC236}">
                <a16:creationId xmlns:a16="http://schemas.microsoft.com/office/drawing/2014/main" id="{C62C8177-F0B6-B02C-3682-183D8307E99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1715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F58C-138C-55F4-DA77-4C3F06C81A1C}"/>
              </a:ext>
            </a:extLst>
          </p:cNvPr>
          <p:cNvSpPr>
            <a:spLocks noGrp="1"/>
          </p:cNvSpPr>
          <p:nvPr>
            <p:ph type="title"/>
          </p:nvPr>
        </p:nvSpPr>
        <p:spPr/>
        <p:txBody>
          <a:bodyPr/>
          <a:lstStyle/>
          <a:p>
            <a:r>
              <a:rPr lang="en-US" dirty="0"/>
              <a:t>What skills or situations would you like to improve?</a:t>
            </a:r>
          </a:p>
        </p:txBody>
      </p:sp>
      <p:sp>
        <p:nvSpPr>
          <p:cNvPr id="3" name="Content Placeholder 2">
            <a:extLst>
              <a:ext uri="{FF2B5EF4-FFF2-40B4-BE49-F238E27FC236}">
                <a16:creationId xmlns:a16="http://schemas.microsoft.com/office/drawing/2014/main" id="{9B5DDE7C-335B-FD23-E1E6-CDCB99B7878C}"/>
              </a:ext>
            </a:extLst>
          </p:cNvPr>
          <p:cNvSpPr>
            <a:spLocks noGrp="1"/>
          </p:cNvSpPr>
          <p:nvPr>
            <p:ph idx="15"/>
          </p:nvPr>
        </p:nvSpPr>
        <p:spPr/>
        <p:txBody>
          <a:bodyPr>
            <a:normAutofit/>
          </a:bodyPr>
          <a:lstStyle/>
          <a:p>
            <a:r>
              <a:rPr lang="en-US" sz="2800" dirty="0">
                <a:solidFill>
                  <a:schemeClr val="tx1"/>
                </a:solidFill>
              </a:rPr>
              <a:t>In small groups discuss a skill you’d like to teach or a problem that is occurring in your classroom/home/setting</a:t>
            </a:r>
          </a:p>
        </p:txBody>
      </p:sp>
      <p:pic>
        <p:nvPicPr>
          <p:cNvPr id="25" name="Picture Placeholder 24" descr="Child at playground">
            <a:extLst>
              <a:ext uri="{FF2B5EF4-FFF2-40B4-BE49-F238E27FC236}">
                <a16:creationId xmlns:a16="http://schemas.microsoft.com/office/drawing/2014/main" id="{E57751D1-D655-B1C0-2407-A8826F551024}"/>
              </a:ext>
            </a:extLst>
          </p:cNvPr>
          <p:cNvPicPr>
            <a:picLocks noGrp="1" noChangeAspect="1"/>
          </p:cNvPicPr>
          <p:nvPr>
            <p:ph type="pic" sz="quarter" idx="14"/>
          </p:nvPr>
        </p:nvPicPr>
        <p:blipFill>
          <a:blip r:embed="rId3"/>
          <a:srcRect l="16667" r="16667"/>
          <a:stretch/>
        </p:blipFill>
        <p:spPr/>
      </p:pic>
    </p:spTree>
    <p:extLst>
      <p:ext uri="{BB962C8B-B14F-4D97-AF65-F5344CB8AC3E}">
        <p14:creationId xmlns:p14="http://schemas.microsoft.com/office/powerpoint/2010/main" val="36264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777A-BD3D-7950-7024-0585720FC095}"/>
              </a:ext>
            </a:extLst>
          </p:cNvPr>
          <p:cNvSpPr>
            <a:spLocks noGrp="1"/>
          </p:cNvSpPr>
          <p:nvPr>
            <p:ph type="ctrTitle"/>
          </p:nvPr>
        </p:nvSpPr>
        <p:spPr>
          <a:xfrm>
            <a:off x="1167494" y="252549"/>
            <a:ext cx="6220278" cy="3262811"/>
          </a:xfrm>
        </p:spPr>
        <p:txBody>
          <a:bodyPr anchor="b">
            <a:normAutofit/>
          </a:bodyPr>
          <a:lstStyle/>
          <a:p>
            <a:r>
              <a:rPr lang="en-US" dirty="0"/>
              <a:t>Let’s Write a Story</a:t>
            </a:r>
          </a:p>
        </p:txBody>
      </p:sp>
      <p:sp>
        <p:nvSpPr>
          <p:cNvPr id="9" name="Subtitle 2">
            <a:extLst>
              <a:ext uri="{FF2B5EF4-FFF2-40B4-BE49-F238E27FC236}">
                <a16:creationId xmlns:a16="http://schemas.microsoft.com/office/drawing/2014/main" id="{62039A88-7C92-23FB-01E1-5F640F1EB1D8}"/>
              </a:ext>
            </a:extLst>
          </p:cNvPr>
          <p:cNvSpPr>
            <a:spLocks noGrp="1"/>
          </p:cNvSpPr>
          <p:nvPr>
            <p:ph type="subTitle" idx="1"/>
          </p:nvPr>
        </p:nvSpPr>
        <p:spPr>
          <a:xfrm>
            <a:off x="1167493" y="3685939"/>
            <a:ext cx="6220277" cy="2919512"/>
          </a:xfrm>
        </p:spPr>
        <p:txBody>
          <a:bodyPr/>
          <a:lstStyle/>
          <a:p>
            <a:endParaRPr lang="en-US"/>
          </a:p>
        </p:txBody>
      </p:sp>
    </p:spTree>
    <p:extLst>
      <p:ext uri="{BB962C8B-B14F-4D97-AF65-F5344CB8AC3E}">
        <p14:creationId xmlns:p14="http://schemas.microsoft.com/office/powerpoint/2010/main" val="308980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F58C-138C-55F4-DA77-4C3F06C81A1C}"/>
              </a:ext>
            </a:extLst>
          </p:cNvPr>
          <p:cNvSpPr>
            <a:spLocks noGrp="1"/>
          </p:cNvSpPr>
          <p:nvPr>
            <p:ph type="title"/>
          </p:nvPr>
        </p:nvSpPr>
        <p:spPr/>
        <p:txBody>
          <a:bodyPr/>
          <a:lstStyle/>
          <a:p>
            <a:r>
              <a:rPr lang="en-US" dirty="0"/>
              <a:t>Practice writing stories in your group</a:t>
            </a:r>
            <a:br>
              <a:rPr lang="en-US" dirty="0"/>
            </a:br>
            <a:endParaRPr lang="en-US" dirty="0"/>
          </a:p>
        </p:txBody>
      </p:sp>
      <p:sp>
        <p:nvSpPr>
          <p:cNvPr id="3" name="Content Placeholder 2">
            <a:extLst>
              <a:ext uri="{FF2B5EF4-FFF2-40B4-BE49-F238E27FC236}">
                <a16:creationId xmlns:a16="http://schemas.microsoft.com/office/drawing/2014/main" id="{9B5DDE7C-335B-FD23-E1E6-CDCB99B7878C}"/>
              </a:ext>
            </a:extLst>
          </p:cNvPr>
          <p:cNvSpPr>
            <a:spLocks noGrp="1"/>
          </p:cNvSpPr>
          <p:nvPr>
            <p:ph idx="15"/>
          </p:nvPr>
        </p:nvSpPr>
        <p:spPr/>
        <p:txBody>
          <a:bodyPr>
            <a:normAutofit/>
          </a:bodyPr>
          <a:lstStyle/>
          <a:p>
            <a:r>
              <a:rPr lang="en-US" sz="2800" dirty="0">
                <a:solidFill>
                  <a:schemeClr val="tx1"/>
                </a:solidFill>
              </a:rPr>
              <a:t>In small groups practice writing stories</a:t>
            </a:r>
          </a:p>
        </p:txBody>
      </p:sp>
      <p:pic>
        <p:nvPicPr>
          <p:cNvPr id="25" name="Picture Placeholder 24" descr="Child at playground">
            <a:extLst>
              <a:ext uri="{FF2B5EF4-FFF2-40B4-BE49-F238E27FC236}">
                <a16:creationId xmlns:a16="http://schemas.microsoft.com/office/drawing/2014/main" id="{E57751D1-D655-B1C0-2407-A8826F551024}"/>
              </a:ext>
            </a:extLst>
          </p:cNvPr>
          <p:cNvPicPr>
            <a:picLocks noGrp="1" noChangeAspect="1"/>
          </p:cNvPicPr>
          <p:nvPr>
            <p:ph type="pic" sz="quarter" idx="14"/>
          </p:nvPr>
        </p:nvPicPr>
        <p:blipFill>
          <a:blip r:embed="rId3"/>
          <a:srcRect l="16667" r="16667"/>
          <a:stretch/>
        </p:blipFill>
        <p:spPr/>
      </p:pic>
    </p:spTree>
    <p:extLst>
      <p:ext uri="{BB962C8B-B14F-4D97-AF65-F5344CB8AC3E}">
        <p14:creationId xmlns:p14="http://schemas.microsoft.com/office/powerpoint/2010/main" val="136069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0BFE-3CCD-2630-0D13-3A1679A0D89B}"/>
              </a:ext>
            </a:extLst>
          </p:cNvPr>
          <p:cNvSpPr>
            <a:spLocks noGrp="1"/>
          </p:cNvSpPr>
          <p:nvPr>
            <p:ph type="title"/>
          </p:nvPr>
        </p:nvSpPr>
        <p:spPr>
          <a:xfrm>
            <a:off x="1167492" y="45085"/>
            <a:ext cx="9779183" cy="1600835"/>
          </a:xfrm>
        </p:spPr>
        <p:txBody>
          <a:bodyPr anchor="b">
            <a:normAutofit/>
          </a:bodyPr>
          <a:lstStyle/>
          <a:p>
            <a:r>
              <a:rPr lang="en-US" dirty="0"/>
              <a:t>Large group discussion</a:t>
            </a:r>
          </a:p>
        </p:txBody>
      </p:sp>
      <p:sp>
        <p:nvSpPr>
          <p:cNvPr id="3" name="Content Placeholder 2">
            <a:extLst>
              <a:ext uri="{FF2B5EF4-FFF2-40B4-BE49-F238E27FC236}">
                <a16:creationId xmlns:a16="http://schemas.microsoft.com/office/drawing/2014/main" id="{6E3F0738-4C35-F70D-F506-3FF93CB6FCFC}"/>
              </a:ext>
            </a:extLst>
          </p:cNvPr>
          <p:cNvSpPr>
            <a:spLocks noGrp="1"/>
          </p:cNvSpPr>
          <p:nvPr>
            <p:ph idx="14"/>
          </p:nvPr>
        </p:nvSpPr>
        <p:spPr>
          <a:xfrm>
            <a:off x="1166087" y="2652713"/>
            <a:ext cx="9780587" cy="3436936"/>
          </a:xfrm>
        </p:spPr>
        <p:txBody>
          <a:bodyPr>
            <a:normAutofit/>
          </a:bodyPr>
          <a:lstStyle/>
          <a:p>
            <a:r>
              <a:rPr lang="en-US" sz="2400" dirty="0">
                <a:solidFill>
                  <a:schemeClr val="tx1"/>
                </a:solidFill>
              </a:rPr>
              <a:t>What stories did you write?</a:t>
            </a:r>
          </a:p>
          <a:p>
            <a:r>
              <a:rPr lang="en-US" sz="2400" dirty="0">
                <a:solidFill>
                  <a:schemeClr val="tx1"/>
                </a:solidFill>
              </a:rPr>
              <a:t>What questions do you have?</a:t>
            </a:r>
          </a:p>
          <a:p>
            <a:endParaRPr lang="en-US" dirty="0"/>
          </a:p>
          <a:p>
            <a:endParaRPr lang="en-US" dirty="0"/>
          </a:p>
        </p:txBody>
      </p:sp>
    </p:spTree>
    <p:extLst>
      <p:ext uri="{BB962C8B-B14F-4D97-AF65-F5344CB8AC3E}">
        <p14:creationId xmlns:p14="http://schemas.microsoft.com/office/powerpoint/2010/main" val="149781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67BB04B7-47A4-741B-59E0-F0E6F2126E8F}"/>
              </a:ext>
            </a:extLst>
          </p:cNvPr>
          <p:cNvSpPr>
            <a:spLocks noGrp="1"/>
          </p:cNvSpPr>
          <p:nvPr>
            <p:ph type="subTitle" idx="1"/>
          </p:nvPr>
        </p:nvSpPr>
        <p:spPr/>
        <p:txBody>
          <a:bodyPr/>
          <a:lstStyle/>
          <a:p>
            <a:r>
              <a:rPr lang="en-US" dirty="0"/>
              <a:t>Celia Priebe Shedd</a:t>
            </a:r>
          </a:p>
          <a:p>
            <a:r>
              <a:rPr lang="en-US" dirty="0">
                <a:solidFill>
                  <a:srgbClr val="FF0000"/>
                </a:solidFill>
                <a:hlinkClick r:id="rId3">
                  <a:extLst>
                    <a:ext uri="{A12FA001-AC4F-418D-AE19-62706E023703}">
                      <ahyp:hlinkClr xmlns:ahyp="http://schemas.microsoft.com/office/drawing/2018/hyperlinkcolor" val="tx"/>
                    </a:ext>
                  </a:extLst>
                </a:hlinkClick>
              </a:rPr>
              <a:t>cpshedd@iastate.edu</a:t>
            </a:r>
            <a:endParaRPr lang="en-US" dirty="0">
              <a:solidFill>
                <a:srgbClr val="FF0000"/>
              </a:solidFill>
            </a:endParaRPr>
          </a:p>
          <a:p>
            <a:endParaRPr lang="en-US" dirty="0"/>
          </a:p>
          <a:p>
            <a:r>
              <a:rPr lang="en-US" dirty="0"/>
              <a:t>Tiffany Schieffer</a:t>
            </a:r>
          </a:p>
          <a:p>
            <a:r>
              <a:rPr lang="en-US" dirty="0">
                <a:solidFill>
                  <a:srgbClr val="FF0000"/>
                </a:solidFill>
                <a:hlinkClick r:id="rId4">
                  <a:extLst>
                    <a:ext uri="{A12FA001-AC4F-418D-AE19-62706E023703}">
                      <ahyp:hlinkClr xmlns:ahyp="http://schemas.microsoft.com/office/drawing/2018/hyperlinkcolor" val="tx"/>
                    </a:ext>
                  </a:extLst>
                </a:hlinkClick>
              </a:rPr>
              <a:t>tiffanys@iastate.edu</a:t>
            </a:r>
            <a:r>
              <a:rPr lang="en-US" dirty="0">
                <a:solidFill>
                  <a:srgbClr val="FF0000"/>
                </a:solidFill>
              </a:rPr>
              <a:t> </a:t>
            </a:r>
          </a:p>
        </p:txBody>
      </p:sp>
    </p:spTree>
    <p:extLst>
      <p:ext uri="{BB962C8B-B14F-4D97-AF65-F5344CB8AC3E}">
        <p14:creationId xmlns:p14="http://schemas.microsoft.com/office/powerpoint/2010/main" val="16096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p:txBody>
          <a:bodyPr/>
          <a:lstStyle/>
          <a:p>
            <a:r>
              <a:rPr lang="en-US" dirty="0"/>
              <a:t>What is a social story?</a:t>
            </a:r>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4"/>
          </p:nvPr>
        </p:nvSpPr>
        <p:spPr>
          <a:xfrm>
            <a:off x="1166813" y="2367643"/>
            <a:ext cx="9780587" cy="4000500"/>
          </a:xfrm>
        </p:spPr>
        <p:txBody>
          <a:bodyPr>
            <a:noAutofit/>
          </a:bodyPr>
          <a:lstStyle/>
          <a:p>
            <a:r>
              <a:rPr lang="en-US" sz="2400" dirty="0">
                <a:solidFill>
                  <a:schemeClr val="tx1"/>
                </a:solidFill>
              </a:rPr>
              <a:t>Social Stories were first introduced in the 1990’s by Carol Gray</a:t>
            </a:r>
          </a:p>
          <a:p>
            <a:r>
              <a:rPr lang="en-US" sz="2400" dirty="0">
                <a:solidFill>
                  <a:schemeClr val="tx1"/>
                </a:solidFill>
              </a:rPr>
              <a:t>They were originally designed to be used with children on the autism spectrum</a:t>
            </a:r>
          </a:p>
          <a:p>
            <a:r>
              <a:rPr lang="en-US" sz="2400" dirty="0">
                <a:solidFill>
                  <a:schemeClr val="tx1"/>
                </a:solidFill>
              </a:rPr>
              <a:t>A social story accurately describe a context, skill, achievement, or concept according to 10 defining criteria.  These criteria guide Story research, development, and implementation to ensure an overall patient and supportive quality, and format, ‘voice’, content, and learning experience that is descriptive, meaningful, and physically, socially, and emotionally safe for the child, adolescent, or adult with autism.   </a:t>
            </a:r>
            <a:r>
              <a:rPr lang="en-US" sz="2400" i="1" dirty="0">
                <a:solidFill>
                  <a:schemeClr val="tx1"/>
                </a:solidFill>
              </a:rPr>
              <a:t>The New Social Story Book </a:t>
            </a:r>
          </a:p>
        </p:txBody>
      </p:sp>
    </p:spTree>
    <p:extLst>
      <p:ext uri="{BB962C8B-B14F-4D97-AF65-F5344CB8AC3E}">
        <p14:creationId xmlns:p14="http://schemas.microsoft.com/office/powerpoint/2010/main" val="25293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AC11-8749-B17F-E1D6-9A2751FE3476}"/>
              </a:ext>
            </a:extLst>
          </p:cNvPr>
          <p:cNvSpPr>
            <a:spLocks noGrp="1"/>
          </p:cNvSpPr>
          <p:nvPr>
            <p:ph type="title"/>
          </p:nvPr>
        </p:nvSpPr>
        <p:spPr/>
        <p:txBody>
          <a:bodyPr/>
          <a:lstStyle/>
          <a:p>
            <a:r>
              <a:rPr lang="en-US" dirty="0"/>
              <a:t>How we use social stories</a:t>
            </a:r>
          </a:p>
        </p:txBody>
      </p:sp>
      <p:sp>
        <p:nvSpPr>
          <p:cNvPr id="3" name="Content Placeholder 2">
            <a:extLst>
              <a:ext uri="{FF2B5EF4-FFF2-40B4-BE49-F238E27FC236}">
                <a16:creationId xmlns:a16="http://schemas.microsoft.com/office/drawing/2014/main" id="{B919E49C-0A04-2CE7-B352-FEBFF2A24724}"/>
              </a:ext>
            </a:extLst>
          </p:cNvPr>
          <p:cNvSpPr>
            <a:spLocks noGrp="1"/>
          </p:cNvSpPr>
          <p:nvPr>
            <p:ph idx="14"/>
          </p:nvPr>
        </p:nvSpPr>
        <p:spPr>
          <a:xfrm>
            <a:off x="1166087" y="2383971"/>
            <a:ext cx="9780587" cy="4278086"/>
          </a:xfrm>
        </p:spPr>
        <p:txBody>
          <a:bodyPr>
            <a:normAutofit/>
          </a:bodyPr>
          <a:lstStyle/>
          <a:p>
            <a:r>
              <a:rPr lang="en-US" sz="2400" dirty="0">
                <a:solidFill>
                  <a:schemeClr val="tx1"/>
                </a:solidFill>
              </a:rPr>
              <a:t>Identify school routines, social situations, or social skills that children are struggling with</a:t>
            </a:r>
          </a:p>
          <a:p>
            <a:r>
              <a:rPr lang="en-US" sz="2400" dirty="0">
                <a:solidFill>
                  <a:schemeClr val="tx1"/>
                </a:solidFill>
              </a:rPr>
              <a:t>Identify the skill we wanted to teach</a:t>
            </a:r>
          </a:p>
          <a:p>
            <a:r>
              <a:rPr lang="en-US" sz="2400" dirty="0">
                <a:solidFill>
                  <a:schemeClr val="tx1"/>
                </a:solidFill>
              </a:rPr>
              <a:t>Write the story outlining the skills or routine</a:t>
            </a:r>
          </a:p>
          <a:p>
            <a:r>
              <a:rPr lang="en-US" sz="2400" dirty="0">
                <a:solidFill>
                  <a:schemeClr val="tx1"/>
                </a:solidFill>
              </a:rPr>
              <a:t>Take pictures of the child and/or classroom for each step</a:t>
            </a:r>
          </a:p>
          <a:p>
            <a:r>
              <a:rPr lang="en-US" sz="2400" dirty="0">
                <a:solidFill>
                  <a:schemeClr val="tx1"/>
                </a:solidFill>
              </a:rPr>
              <a:t>Put the book together</a:t>
            </a:r>
          </a:p>
          <a:p>
            <a:r>
              <a:rPr lang="en-US" sz="2400" dirty="0">
                <a:solidFill>
                  <a:schemeClr val="tx1"/>
                </a:solidFill>
              </a:rPr>
              <a:t>Read the book to child or class numerous times</a:t>
            </a:r>
          </a:p>
          <a:p>
            <a:r>
              <a:rPr lang="en-US" sz="2400" dirty="0">
                <a:solidFill>
                  <a:schemeClr val="tx1"/>
                </a:solidFill>
              </a:rPr>
              <a:t>Encourage the family to read the book to the child if needed</a:t>
            </a:r>
          </a:p>
          <a:p>
            <a:r>
              <a:rPr lang="en-US" sz="2400" dirty="0">
                <a:solidFill>
                  <a:schemeClr val="tx1"/>
                </a:solidFill>
              </a:rPr>
              <a:t>We use these with many children and not all are on the autism spectrum </a:t>
            </a:r>
          </a:p>
        </p:txBody>
      </p:sp>
    </p:spTree>
    <p:extLst>
      <p:ext uri="{BB962C8B-B14F-4D97-AF65-F5344CB8AC3E}">
        <p14:creationId xmlns:p14="http://schemas.microsoft.com/office/powerpoint/2010/main" val="36122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59EE-3D19-2CEB-ABA7-42B24D1C8FB7}"/>
              </a:ext>
            </a:extLst>
          </p:cNvPr>
          <p:cNvSpPr>
            <a:spLocks noGrp="1"/>
          </p:cNvSpPr>
          <p:nvPr>
            <p:ph type="title"/>
          </p:nvPr>
        </p:nvSpPr>
        <p:spPr/>
        <p:txBody>
          <a:bodyPr/>
          <a:lstStyle/>
          <a:p>
            <a:r>
              <a:rPr lang="en-US" dirty="0"/>
              <a:t>Skills or concerns in your setting</a:t>
            </a:r>
          </a:p>
        </p:txBody>
      </p:sp>
      <p:sp>
        <p:nvSpPr>
          <p:cNvPr id="3" name="Content Placeholder 2">
            <a:extLst>
              <a:ext uri="{FF2B5EF4-FFF2-40B4-BE49-F238E27FC236}">
                <a16:creationId xmlns:a16="http://schemas.microsoft.com/office/drawing/2014/main" id="{BBED07BA-4810-715B-ABAC-10FDB63CA951}"/>
              </a:ext>
            </a:extLst>
          </p:cNvPr>
          <p:cNvSpPr>
            <a:spLocks noGrp="1"/>
          </p:cNvSpPr>
          <p:nvPr>
            <p:ph idx="14"/>
          </p:nvPr>
        </p:nvSpPr>
        <p:spPr/>
        <p:txBody>
          <a:bodyPr>
            <a:normAutofit/>
          </a:bodyPr>
          <a:lstStyle/>
          <a:p>
            <a:pPr marL="59436" indent="0">
              <a:buNone/>
            </a:pPr>
            <a:r>
              <a:rPr lang="en-US" sz="2800" dirty="0">
                <a:solidFill>
                  <a:schemeClr val="tx1"/>
                </a:solidFill>
              </a:rPr>
              <a:t>Take a few minutes and jot down some concerns, problems or issues you are observing in your classroom or setting.</a:t>
            </a:r>
          </a:p>
        </p:txBody>
      </p:sp>
    </p:spTree>
    <p:extLst>
      <p:ext uri="{BB962C8B-B14F-4D97-AF65-F5344CB8AC3E}">
        <p14:creationId xmlns:p14="http://schemas.microsoft.com/office/powerpoint/2010/main" val="51643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CDF69-18CE-3E34-642F-27D2B12141D0}"/>
              </a:ext>
            </a:extLst>
          </p:cNvPr>
          <p:cNvSpPr>
            <a:spLocks noGrp="1"/>
          </p:cNvSpPr>
          <p:nvPr>
            <p:ph type="title"/>
          </p:nvPr>
        </p:nvSpPr>
        <p:spPr/>
        <p:txBody>
          <a:bodyPr/>
          <a:lstStyle/>
          <a:p>
            <a:r>
              <a:rPr lang="en-US" dirty="0"/>
              <a:t>Resources that have guided us</a:t>
            </a:r>
          </a:p>
        </p:txBody>
      </p:sp>
      <p:sp>
        <p:nvSpPr>
          <p:cNvPr id="3" name="Content Placeholder 2">
            <a:extLst>
              <a:ext uri="{FF2B5EF4-FFF2-40B4-BE49-F238E27FC236}">
                <a16:creationId xmlns:a16="http://schemas.microsoft.com/office/drawing/2014/main" id="{1B8BE726-E78B-87EC-F981-4B93F110BD64}"/>
              </a:ext>
            </a:extLst>
          </p:cNvPr>
          <p:cNvSpPr>
            <a:spLocks noGrp="1"/>
          </p:cNvSpPr>
          <p:nvPr>
            <p:ph idx="14"/>
          </p:nvPr>
        </p:nvSpPr>
        <p:spPr/>
        <p:txBody>
          <a:bodyPr/>
          <a:lstStyle/>
          <a:p>
            <a:r>
              <a:rPr lang="en-US" sz="2400" dirty="0">
                <a:solidFill>
                  <a:schemeClr val="tx1"/>
                </a:solidFill>
              </a:rPr>
              <a:t>The New Social Story Book</a:t>
            </a:r>
          </a:p>
          <a:p>
            <a:r>
              <a:rPr lang="en-US" sz="2400" dirty="0">
                <a:solidFill>
                  <a:schemeClr val="tx1"/>
                </a:solidFill>
              </a:rPr>
              <a:t>Developing Play Through Joint Action Routines</a:t>
            </a:r>
          </a:p>
          <a:p>
            <a:r>
              <a:rPr lang="en-US" sz="2400" dirty="0">
                <a:solidFill>
                  <a:schemeClr val="tx1"/>
                </a:solidFill>
              </a:rPr>
              <a:t>Skill Streaming in Early Childhood</a:t>
            </a:r>
          </a:p>
          <a:p>
            <a:r>
              <a:rPr lang="en-US" sz="2400" dirty="0">
                <a:solidFill>
                  <a:schemeClr val="tx1"/>
                </a:solidFill>
              </a:rPr>
              <a:t>Project TEACCH</a:t>
            </a:r>
          </a:p>
          <a:p>
            <a:r>
              <a:rPr lang="en-US" sz="2400" dirty="0">
                <a:solidFill>
                  <a:schemeClr val="tx1"/>
                </a:solidFill>
              </a:rPr>
              <a:t>Early Autism Training</a:t>
            </a:r>
          </a:p>
          <a:p>
            <a:r>
              <a:rPr lang="en-US" sz="2400" dirty="0">
                <a:solidFill>
                  <a:schemeClr val="tx1"/>
                </a:solidFill>
              </a:rPr>
              <a:t>Help at Home for Young Children with Autism</a:t>
            </a:r>
          </a:p>
          <a:p>
            <a:endParaRPr lang="en-US" dirty="0"/>
          </a:p>
        </p:txBody>
      </p:sp>
    </p:spTree>
    <p:extLst>
      <p:ext uri="{BB962C8B-B14F-4D97-AF65-F5344CB8AC3E}">
        <p14:creationId xmlns:p14="http://schemas.microsoft.com/office/powerpoint/2010/main" val="123694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227-0884-DF75-0988-A95526EA8EAC}"/>
              </a:ext>
            </a:extLst>
          </p:cNvPr>
          <p:cNvSpPr>
            <a:spLocks noGrp="1"/>
          </p:cNvSpPr>
          <p:nvPr>
            <p:ph type="title"/>
          </p:nvPr>
        </p:nvSpPr>
        <p:spPr/>
        <p:txBody>
          <a:bodyPr/>
          <a:lstStyle/>
          <a:p>
            <a:r>
              <a:rPr lang="en-US" dirty="0"/>
              <a:t>Benefits to making your own story</a:t>
            </a:r>
          </a:p>
        </p:txBody>
      </p:sp>
      <p:sp>
        <p:nvSpPr>
          <p:cNvPr id="3" name="Content Placeholder 2">
            <a:extLst>
              <a:ext uri="{FF2B5EF4-FFF2-40B4-BE49-F238E27FC236}">
                <a16:creationId xmlns:a16="http://schemas.microsoft.com/office/drawing/2014/main" id="{016997D3-E568-79A2-EBDE-25FD259F820B}"/>
              </a:ext>
            </a:extLst>
          </p:cNvPr>
          <p:cNvSpPr>
            <a:spLocks noGrp="1"/>
          </p:cNvSpPr>
          <p:nvPr>
            <p:ph idx="14"/>
          </p:nvPr>
        </p:nvSpPr>
        <p:spPr>
          <a:xfrm>
            <a:off x="1166087" y="2652712"/>
            <a:ext cx="9780587" cy="3976687"/>
          </a:xfrm>
        </p:spPr>
        <p:txBody>
          <a:bodyPr>
            <a:normAutofit lnSpcReduction="10000"/>
          </a:bodyPr>
          <a:lstStyle/>
          <a:p>
            <a:r>
              <a:rPr lang="en-US" sz="2400" dirty="0">
                <a:solidFill>
                  <a:schemeClr val="tx1"/>
                </a:solidFill>
              </a:rPr>
              <a:t>Personalized</a:t>
            </a:r>
          </a:p>
          <a:p>
            <a:pPr lvl="1"/>
            <a:r>
              <a:rPr lang="en-US" sz="2400" dirty="0">
                <a:solidFill>
                  <a:schemeClr val="tx1"/>
                </a:solidFill>
              </a:rPr>
              <a:t>The child</a:t>
            </a:r>
          </a:p>
          <a:p>
            <a:pPr lvl="1"/>
            <a:r>
              <a:rPr lang="en-US" sz="2400" dirty="0">
                <a:solidFill>
                  <a:schemeClr val="tx1"/>
                </a:solidFill>
              </a:rPr>
              <a:t>The classroom</a:t>
            </a:r>
          </a:p>
          <a:p>
            <a:pPr lvl="1"/>
            <a:r>
              <a:rPr lang="en-US" sz="2400" dirty="0">
                <a:solidFill>
                  <a:schemeClr val="tx1"/>
                </a:solidFill>
              </a:rPr>
              <a:t>The situation/skill</a:t>
            </a:r>
          </a:p>
          <a:p>
            <a:pPr marL="59436" indent="0">
              <a:buNone/>
            </a:pPr>
            <a:endParaRPr lang="en-US" sz="2400" dirty="0">
              <a:solidFill>
                <a:schemeClr val="tx1"/>
              </a:solidFill>
            </a:endParaRPr>
          </a:p>
          <a:p>
            <a:r>
              <a:rPr lang="en-US" sz="2400" dirty="0">
                <a:solidFill>
                  <a:schemeClr val="tx1"/>
                </a:solidFill>
              </a:rPr>
              <a:t>Response</a:t>
            </a:r>
          </a:p>
          <a:p>
            <a:pPr lvl="1"/>
            <a:r>
              <a:rPr lang="en-US" sz="2400" dirty="0">
                <a:solidFill>
                  <a:schemeClr val="tx1"/>
                </a:solidFill>
              </a:rPr>
              <a:t>Child is engaged</a:t>
            </a:r>
          </a:p>
          <a:p>
            <a:pPr lvl="1"/>
            <a:r>
              <a:rPr lang="en-US" sz="2400" dirty="0">
                <a:solidFill>
                  <a:schemeClr val="tx1"/>
                </a:solidFill>
              </a:rPr>
              <a:t>Child easily relates</a:t>
            </a:r>
          </a:p>
          <a:p>
            <a:pPr lvl="1"/>
            <a:r>
              <a:rPr lang="en-US" sz="2400" dirty="0">
                <a:solidFill>
                  <a:schemeClr val="tx1"/>
                </a:solidFill>
              </a:rPr>
              <a:t>Child learns a specific skill</a:t>
            </a:r>
          </a:p>
        </p:txBody>
      </p:sp>
    </p:spTree>
    <p:extLst>
      <p:ext uri="{BB962C8B-B14F-4D97-AF65-F5344CB8AC3E}">
        <p14:creationId xmlns:p14="http://schemas.microsoft.com/office/powerpoint/2010/main" val="11226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0DA2-504B-1B45-7FE1-595C14E77948}"/>
              </a:ext>
            </a:extLst>
          </p:cNvPr>
          <p:cNvSpPr>
            <a:spLocks noGrp="1"/>
          </p:cNvSpPr>
          <p:nvPr>
            <p:ph type="title"/>
          </p:nvPr>
        </p:nvSpPr>
        <p:spPr/>
        <p:txBody>
          <a:bodyPr/>
          <a:lstStyle/>
          <a:p>
            <a:r>
              <a:rPr lang="en-US" dirty="0"/>
              <a:t>Types of skills we have taught</a:t>
            </a:r>
          </a:p>
        </p:txBody>
      </p:sp>
      <p:sp>
        <p:nvSpPr>
          <p:cNvPr id="3" name="Content Placeholder 2">
            <a:extLst>
              <a:ext uri="{FF2B5EF4-FFF2-40B4-BE49-F238E27FC236}">
                <a16:creationId xmlns:a16="http://schemas.microsoft.com/office/drawing/2014/main" id="{FA9E0706-3CE5-0936-B752-D1260E9D6B63}"/>
              </a:ext>
            </a:extLst>
          </p:cNvPr>
          <p:cNvSpPr>
            <a:spLocks noGrp="1"/>
          </p:cNvSpPr>
          <p:nvPr>
            <p:ph idx="14"/>
          </p:nvPr>
        </p:nvSpPr>
        <p:spPr/>
        <p:txBody>
          <a:bodyPr>
            <a:normAutofit/>
          </a:bodyPr>
          <a:lstStyle/>
          <a:p>
            <a:r>
              <a:rPr lang="en-US" sz="2800" dirty="0">
                <a:solidFill>
                  <a:schemeClr val="tx1"/>
                </a:solidFill>
              </a:rPr>
              <a:t>Walking to the Children’s Gym</a:t>
            </a:r>
          </a:p>
          <a:p>
            <a:r>
              <a:rPr lang="en-US" sz="2800" dirty="0">
                <a:solidFill>
                  <a:schemeClr val="tx1"/>
                </a:solidFill>
              </a:rPr>
              <a:t>Loud Noises</a:t>
            </a:r>
          </a:p>
          <a:p>
            <a:r>
              <a:rPr lang="en-US" sz="2800" dirty="0">
                <a:solidFill>
                  <a:schemeClr val="tx1"/>
                </a:solidFill>
              </a:rPr>
              <a:t>My Day at School</a:t>
            </a:r>
          </a:p>
          <a:p>
            <a:r>
              <a:rPr lang="en-US" sz="2800" dirty="0">
                <a:solidFill>
                  <a:schemeClr val="tx1"/>
                </a:solidFill>
              </a:rPr>
              <a:t>My Hands are Amazing</a:t>
            </a:r>
          </a:p>
          <a:p>
            <a:r>
              <a:rPr lang="en-US" sz="2800" dirty="0">
                <a:solidFill>
                  <a:schemeClr val="tx1"/>
                </a:solidFill>
              </a:rPr>
              <a:t>Playing with Friends</a:t>
            </a:r>
          </a:p>
          <a:p>
            <a:r>
              <a:rPr lang="en-US" sz="2800" dirty="0">
                <a:solidFill>
                  <a:schemeClr val="tx1"/>
                </a:solidFill>
              </a:rPr>
              <a:t>Feelings</a:t>
            </a:r>
          </a:p>
        </p:txBody>
      </p:sp>
    </p:spTree>
    <p:extLst>
      <p:ext uri="{BB962C8B-B14F-4D97-AF65-F5344CB8AC3E}">
        <p14:creationId xmlns:p14="http://schemas.microsoft.com/office/powerpoint/2010/main" val="22561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E917-B118-5543-4483-75776EFCB4AA}"/>
              </a:ext>
            </a:extLst>
          </p:cNvPr>
          <p:cNvSpPr>
            <a:spLocks noGrp="1"/>
          </p:cNvSpPr>
          <p:nvPr>
            <p:ph type="title"/>
          </p:nvPr>
        </p:nvSpPr>
        <p:spPr/>
        <p:txBody>
          <a:bodyPr/>
          <a:lstStyle/>
          <a:p>
            <a:r>
              <a:rPr lang="en-US" dirty="0"/>
              <a:t>Steps to a story</a:t>
            </a:r>
          </a:p>
        </p:txBody>
      </p:sp>
      <p:sp>
        <p:nvSpPr>
          <p:cNvPr id="3" name="Content Placeholder 2">
            <a:extLst>
              <a:ext uri="{FF2B5EF4-FFF2-40B4-BE49-F238E27FC236}">
                <a16:creationId xmlns:a16="http://schemas.microsoft.com/office/drawing/2014/main" id="{73CB7661-5437-F0FC-5E89-817E68546ABD}"/>
              </a:ext>
            </a:extLst>
          </p:cNvPr>
          <p:cNvSpPr>
            <a:spLocks noGrp="1"/>
          </p:cNvSpPr>
          <p:nvPr>
            <p:ph idx="14"/>
          </p:nvPr>
        </p:nvSpPr>
        <p:spPr/>
        <p:txBody>
          <a:bodyPr>
            <a:normAutofit/>
          </a:bodyPr>
          <a:lstStyle/>
          <a:p>
            <a:r>
              <a:rPr lang="en-US" sz="2400" dirty="0">
                <a:solidFill>
                  <a:schemeClr val="tx1"/>
                </a:solidFill>
              </a:rPr>
              <a:t>Write the story</a:t>
            </a:r>
          </a:p>
          <a:p>
            <a:r>
              <a:rPr lang="en-US" sz="2400" dirty="0">
                <a:solidFill>
                  <a:schemeClr val="tx1"/>
                </a:solidFill>
              </a:rPr>
              <a:t>Take the pictures</a:t>
            </a:r>
          </a:p>
          <a:p>
            <a:r>
              <a:rPr lang="en-US" sz="2400" dirty="0">
                <a:solidFill>
                  <a:schemeClr val="tx1"/>
                </a:solidFill>
              </a:rPr>
              <a:t>Put it together </a:t>
            </a:r>
          </a:p>
          <a:p>
            <a:r>
              <a:rPr lang="en-US" sz="2400" dirty="0">
                <a:solidFill>
                  <a:schemeClr val="tx1"/>
                </a:solidFill>
              </a:rPr>
              <a:t>Read, read, read</a:t>
            </a:r>
          </a:p>
          <a:p>
            <a:r>
              <a:rPr lang="en-US" sz="2400" dirty="0">
                <a:solidFill>
                  <a:schemeClr val="tx1"/>
                </a:solidFill>
              </a:rPr>
              <a:t>Practice in the moment using the dialogue from the story</a:t>
            </a:r>
          </a:p>
        </p:txBody>
      </p:sp>
    </p:spTree>
    <p:extLst>
      <p:ext uri="{BB962C8B-B14F-4D97-AF65-F5344CB8AC3E}">
        <p14:creationId xmlns:p14="http://schemas.microsoft.com/office/powerpoint/2010/main" val="36325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D0FB-6506-BB76-0B8C-9A2A5BD4E9F6}"/>
              </a:ext>
            </a:extLst>
          </p:cNvPr>
          <p:cNvSpPr>
            <a:spLocks noGrp="1"/>
          </p:cNvSpPr>
          <p:nvPr>
            <p:ph type="title"/>
          </p:nvPr>
        </p:nvSpPr>
        <p:spPr/>
        <p:txBody>
          <a:bodyPr/>
          <a:lstStyle/>
          <a:p>
            <a:r>
              <a:rPr lang="en-US" dirty="0"/>
              <a:t>Tips for writing the story</a:t>
            </a:r>
          </a:p>
        </p:txBody>
      </p:sp>
      <p:sp>
        <p:nvSpPr>
          <p:cNvPr id="3" name="Content Placeholder 2">
            <a:extLst>
              <a:ext uri="{FF2B5EF4-FFF2-40B4-BE49-F238E27FC236}">
                <a16:creationId xmlns:a16="http://schemas.microsoft.com/office/drawing/2014/main" id="{B7829470-B5AA-7E4D-284A-91CC7543E748}"/>
              </a:ext>
            </a:extLst>
          </p:cNvPr>
          <p:cNvSpPr>
            <a:spLocks noGrp="1"/>
          </p:cNvSpPr>
          <p:nvPr>
            <p:ph idx="14"/>
          </p:nvPr>
        </p:nvSpPr>
        <p:spPr/>
        <p:txBody>
          <a:bodyPr/>
          <a:lstStyle/>
          <a:p>
            <a:r>
              <a:rPr lang="en-US" sz="2400" dirty="0">
                <a:solidFill>
                  <a:schemeClr val="tx1"/>
                </a:solidFill>
              </a:rPr>
              <a:t>Stay positive</a:t>
            </a:r>
          </a:p>
          <a:p>
            <a:r>
              <a:rPr lang="en-US" sz="2400" dirty="0">
                <a:solidFill>
                  <a:schemeClr val="tx1"/>
                </a:solidFill>
              </a:rPr>
              <a:t>Keep it simple-remember the pictures will tell a lot</a:t>
            </a:r>
          </a:p>
          <a:p>
            <a:r>
              <a:rPr lang="en-US" sz="2400" dirty="0">
                <a:solidFill>
                  <a:schemeClr val="tx1"/>
                </a:solidFill>
              </a:rPr>
              <a:t>Explain the situation and the correct response (skills)</a:t>
            </a:r>
          </a:p>
          <a:p>
            <a:r>
              <a:rPr lang="en-US" sz="2400" dirty="0">
                <a:solidFill>
                  <a:schemeClr val="tx1"/>
                </a:solidFill>
              </a:rPr>
              <a:t>Have a positive response for a stressful situation</a:t>
            </a:r>
          </a:p>
          <a:p>
            <a:r>
              <a:rPr lang="en-US" sz="2400" dirty="0">
                <a:solidFill>
                  <a:schemeClr val="tx1"/>
                </a:solidFill>
              </a:rPr>
              <a:t>Use family input</a:t>
            </a:r>
          </a:p>
          <a:p>
            <a:endParaRPr lang="en-US" dirty="0"/>
          </a:p>
          <a:p>
            <a:endParaRPr lang="en-US" dirty="0"/>
          </a:p>
        </p:txBody>
      </p:sp>
    </p:spTree>
    <p:extLst>
      <p:ext uri="{BB962C8B-B14F-4D97-AF65-F5344CB8AC3E}">
        <p14:creationId xmlns:p14="http://schemas.microsoft.com/office/powerpoint/2010/main" val="423674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Custom 4">
      <a:dk1>
        <a:sysClr val="windowText" lastClr="000000"/>
      </a:dk1>
      <a:lt1>
        <a:srgbClr val="BFBFBF"/>
      </a:lt1>
      <a:dk2>
        <a:srgbClr val="000000"/>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3.xml><?xml version="1.0" encoding="utf-8"?>
<ds:datastoreItem xmlns:ds="http://schemas.openxmlformats.org/officeDocument/2006/customXml" ds:itemID="{61E98C35-9ECE-4425-BCBA-00E118C705CE}">
  <ds:schemaRefs>
    <ds:schemaRef ds:uri="16c05727-aa75-4e4a-9b5f-8a80a1165891"/>
    <ds:schemaRef ds:uri="http://schemas.microsoft.com/office/2006/metadata/properties"/>
    <ds:schemaRef ds:uri="http://schemas.openxmlformats.org/package/2006/metadata/core-properties"/>
    <ds:schemaRef ds:uri="http://www.w3.org/XML/1998/namespace"/>
    <ds:schemaRef ds:uri="http://purl.org/dc/elements/1.1/"/>
    <ds:schemaRef ds:uri="http://schemas.microsoft.com/sharepoint/v3"/>
    <ds:schemaRef ds:uri="http://schemas.microsoft.com/office/2006/documentManagement/types"/>
    <ds:schemaRef ds:uri="http://purl.org/dc/dcmitype/"/>
    <ds:schemaRef ds:uri="http://purl.org/dc/terms/"/>
    <ds:schemaRef ds:uri="http://schemas.microsoft.com/office/infopath/2007/PartnerControls"/>
    <ds:schemaRef ds:uri="230e9df3-be65-4c73-a93b-d1236ebd677e"/>
    <ds:schemaRef ds:uri="71af3243-3dd4-4a8d-8c0d-dd76da1f02a5"/>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347</TotalTime>
  <Words>488</Words>
  <Application>Microsoft Office PowerPoint</Application>
  <PresentationFormat>Widescreen</PresentationFormat>
  <Paragraphs>80</Paragraphs>
  <Slides>15</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Custom</vt:lpstr>
      <vt:lpstr>Teaching Skills with Social Stories</vt:lpstr>
      <vt:lpstr>What is a social story?</vt:lpstr>
      <vt:lpstr>How we use social stories</vt:lpstr>
      <vt:lpstr>Skills or concerns in your setting</vt:lpstr>
      <vt:lpstr>Resources that have guided us</vt:lpstr>
      <vt:lpstr>Benefits to making your own story</vt:lpstr>
      <vt:lpstr>Types of skills we have taught</vt:lpstr>
      <vt:lpstr>Steps to a story</vt:lpstr>
      <vt:lpstr>Tips for writing the story</vt:lpstr>
      <vt:lpstr>Some Story Examples</vt:lpstr>
      <vt:lpstr>What skills or situations would you like to improve?</vt:lpstr>
      <vt:lpstr>Let’s Write a Story</vt:lpstr>
      <vt:lpstr>Practice writing stories in your group </vt:lpstr>
      <vt:lpstr>Large group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Shedd, Celia P [HD FS]</dc:creator>
  <cp:lastModifiedBy>Shedd, Celia P [HD FS]</cp:lastModifiedBy>
  <cp:revision>3</cp:revision>
  <cp:lastPrinted>2024-10-04T16:42:21Z</cp:lastPrinted>
  <dcterms:created xsi:type="dcterms:W3CDTF">2024-10-04T15:01:34Z</dcterms:created>
  <dcterms:modified xsi:type="dcterms:W3CDTF">2024-10-07T15:17:38Z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